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EFCO Brookshire" charset="1" panose="00000000000000000000"/>
      <p:regular r:id="rId19"/>
    </p:embeddedFont>
    <p:embeddedFont>
      <p:font typeface="Katibeh" charset="1" panose="000005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https://open.spotify.com/track/16w8ZGVSjI4TlTLV8VimBY?si=643c463d28a04059" TargetMode="External" Type="http://schemas.openxmlformats.org/officeDocument/2006/relationships/hyperlink"/><Relationship Id="rId7"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https://www.google.com/search?sca_esv=e4a301214ebaa168&amp;rlz=1C1OZZY_enUS1150US1150&amp;sxsrf=AE3TifNp7v-xOJ2pfBJZIPxAjtGtzRabUw:1753397757132&amp;q=Lissa+Dragomir&amp;si=AMgyJEtRPX4ld4pdQeltMBlsXK6YnLg9be4xryEBJwXFHLOO-OhMCLM0fUiwQHUTqC7X_8Zpw3dBq9zwGeKw9XKxTgzwfjS7OC8nkWHtepEsKAx9FWlgDEI%3D&amp;sa=X&amp;ved=2ahUKEwiW09rTy9aOAxXpLdAFHfbhIAcQ_coHegQICRAB&amp;ictx=0" TargetMode="External" Type="http://schemas.openxmlformats.org/officeDocument/2006/relationships/hyperlink"/></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6.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1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17.png" Type="http://schemas.openxmlformats.org/officeDocument/2006/relationships/image"/><Relationship Id="rId7" Target="../media/image1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alphaModFix amt="9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872655" y="466827"/>
            <a:ext cx="6542690" cy="9820173"/>
          </a:xfrm>
          <a:custGeom>
            <a:avLst/>
            <a:gdLst/>
            <a:ahLst/>
            <a:cxnLst/>
            <a:rect r="r" b="b" t="t" l="l"/>
            <a:pathLst>
              <a:path h="9820173" w="6542690">
                <a:moveTo>
                  <a:pt x="0" y="0"/>
                </a:moveTo>
                <a:lnTo>
                  <a:pt x="6542690" y="0"/>
                </a:lnTo>
                <a:lnTo>
                  <a:pt x="6542690" y="9820173"/>
                </a:lnTo>
                <a:lnTo>
                  <a:pt x="0" y="9820173"/>
                </a:lnTo>
                <a:lnTo>
                  <a:pt x="0" y="0"/>
                </a:lnTo>
                <a:close/>
              </a:path>
            </a:pathLst>
          </a:custGeom>
          <a:blipFill>
            <a:blip r:embed="rId4">
              <a:alphaModFix amt="90000"/>
            </a:blip>
            <a:stretch>
              <a:fillRect l="0" t="0" r="0" b="0"/>
            </a:stretch>
          </a:blipFill>
        </p:spPr>
      </p:sp>
      <p:sp>
        <p:nvSpPr>
          <p:cNvPr name="Freeform 4" id="4"/>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5">
              <a:alphaModFix amt="81000"/>
            </a:blip>
            <a:stretch>
              <a:fillRect l="-143856" t="0" r="0" b="-157427"/>
            </a:stretch>
          </a:blipFill>
        </p:spPr>
      </p:sp>
      <p:sp>
        <p:nvSpPr>
          <p:cNvPr name="Freeform 5" id="5"/>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5">
              <a:alphaModFix amt="81000"/>
            </a:blip>
            <a:stretch>
              <a:fillRect l="0" t="0" r="-143856" b="-157427"/>
            </a:stretch>
          </a:blipFill>
        </p:spPr>
      </p:sp>
      <p:sp>
        <p:nvSpPr>
          <p:cNvPr name="Freeform 6" id="6">
            <a:hlinkClick r:id="rId6" tooltip="https://open.spotify.com/track/16w8ZGVSjI4TlTLV8VimBY?si=643c463d28a04059"/>
          </p:cNvPr>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5">
              <a:alphaModFix amt="81000"/>
            </a:blip>
            <a:stretch>
              <a:fillRect l="-143856" t="-157427" r="0" b="0"/>
            </a:stretch>
          </a:blipFill>
        </p:spPr>
      </p:sp>
      <p:sp>
        <p:nvSpPr>
          <p:cNvPr name="Freeform 7" id="7"/>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5">
              <a:alphaModFix amt="81000"/>
            </a:blip>
            <a:stretch>
              <a:fillRect l="0" t="-157427" r="-143856" b="0"/>
            </a:stretch>
          </a:blipFill>
        </p:spPr>
      </p:sp>
      <p:sp>
        <p:nvSpPr>
          <p:cNvPr name="Freeform 8" id="8"/>
          <p:cNvSpPr/>
          <p:nvPr/>
        </p:nvSpPr>
        <p:spPr>
          <a:xfrm flipH="false" flipV="false" rot="0">
            <a:off x="5313123" y="7317346"/>
            <a:ext cx="7661754" cy="2658116"/>
          </a:xfrm>
          <a:custGeom>
            <a:avLst/>
            <a:gdLst/>
            <a:ahLst/>
            <a:cxnLst/>
            <a:rect r="r" b="b" t="t" l="l"/>
            <a:pathLst>
              <a:path h="2658116" w="7661754">
                <a:moveTo>
                  <a:pt x="0" y="0"/>
                </a:moveTo>
                <a:lnTo>
                  <a:pt x="7661754" y="0"/>
                </a:lnTo>
                <a:lnTo>
                  <a:pt x="7661754" y="2658116"/>
                </a:lnTo>
                <a:lnTo>
                  <a:pt x="0" y="2658116"/>
                </a:lnTo>
                <a:lnTo>
                  <a:pt x="0" y="0"/>
                </a:lnTo>
                <a:close/>
              </a:path>
            </a:pathLst>
          </a:custGeom>
          <a:blipFill>
            <a:blip r:embed="rId7"/>
            <a:stretch>
              <a:fillRect l="0" t="0" r="0" b="0"/>
            </a:stretch>
          </a:blipFill>
        </p:spPr>
      </p:sp>
      <p:sp>
        <p:nvSpPr>
          <p:cNvPr name="TextBox 9" id="9"/>
          <p:cNvSpPr txBox="true"/>
          <p:nvPr/>
        </p:nvSpPr>
        <p:spPr>
          <a:xfrm rot="0">
            <a:off x="4213883" y="7792535"/>
            <a:ext cx="9860234" cy="1622013"/>
          </a:xfrm>
          <a:prstGeom prst="rect">
            <a:avLst/>
          </a:prstGeom>
        </p:spPr>
        <p:txBody>
          <a:bodyPr anchor="t" rtlCol="false" tIns="0" lIns="0" bIns="0" rIns="0">
            <a:spAutoFit/>
          </a:bodyPr>
          <a:lstStyle/>
          <a:p>
            <a:pPr algn="ctr">
              <a:lnSpc>
                <a:spcPts val="6538"/>
              </a:lnSpc>
            </a:pPr>
            <a:r>
              <a:rPr lang="en-US" sz="4670">
                <a:solidFill>
                  <a:srgbClr val="716B5C"/>
                </a:solidFill>
                <a:latin typeface="EFCO Brookshire"/>
                <a:ea typeface="EFCO Brookshire"/>
                <a:cs typeface="EFCO Brookshire"/>
                <a:sym typeface="EFCO Brookshire"/>
              </a:rPr>
              <a:t>The Last Great </a:t>
            </a:r>
          </a:p>
          <a:p>
            <a:pPr algn="ctr">
              <a:lnSpc>
                <a:spcPts val="6538"/>
              </a:lnSpc>
            </a:pPr>
            <a:r>
              <a:rPr lang="en-US" sz="4670">
                <a:solidFill>
                  <a:srgbClr val="716B5C"/>
                </a:solidFill>
                <a:latin typeface="EFCO Brookshire"/>
                <a:ea typeface="EFCO Brookshire"/>
                <a:cs typeface="EFCO Brookshire"/>
                <a:sym typeface="EFCO Brookshire"/>
              </a:rPr>
              <a:t>Vampire Dynasty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TextBox 7" id="7"/>
          <p:cNvSpPr txBox="true"/>
          <p:nvPr/>
        </p:nvSpPr>
        <p:spPr>
          <a:xfrm rot="0">
            <a:off x="1655108" y="979524"/>
            <a:ext cx="14977785" cy="8842302"/>
          </a:xfrm>
          <a:prstGeom prst="rect">
            <a:avLst/>
          </a:prstGeom>
        </p:spPr>
        <p:txBody>
          <a:bodyPr anchor="t" rtlCol="false" tIns="0" lIns="0" bIns="0" rIns="0">
            <a:spAutoFit/>
          </a:bodyPr>
          <a:lstStyle/>
          <a:p>
            <a:pPr algn="just">
              <a:lnSpc>
                <a:spcPts val="4409"/>
              </a:lnSpc>
            </a:pPr>
            <a:r>
              <a:rPr lang="en-US" sz="3444">
                <a:solidFill>
                  <a:srgbClr val="716B5C"/>
                </a:solidFill>
                <a:latin typeface="EFCO Brookshire"/>
                <a:ea typeface="EFCO Brookshire"/>
                <a:cs typeface="EFCO Brookshire"/>
                <a:sym typeface="EFCO Brookshire"/>
              </a:rPr>
              <a:t>            Queen Tatianna is looking to step down. Princess Valsalise (Lisa) </a:t>
            </a:r>
            <a:r>
              <a:rPr lang="en-US" sz="3444">
                <a:solidFill>
                  <a:srgbClr val="716B5C"/>
                </a:solidFill>
                <a:latin typeface="EFCO Brookshire"/>
                <a:ea typeface="EFCO Brookshire"/>
                <a:cs typeface="EFCO Brookshire"/>
                <a:sym typeface="EFCO Brookshire"/>
                <a:hlinkClick r:id="rId5" tooltip="https://www.google.com/search?sca_esv=e4a301214ebaa168&amp;rlz=1C1OZZY_enUS1150US1150&amp;sxsrf=AE3TifNp7v-xOJ2pfBJZIPxAjtGtzRabUw:1753397757132&amp;q=Lissa+Dragomir&amp;si=AMgyJEtRPX4ld4pdQeltMBlsXK6YnLg9be4xryEBJwXFHLOO-OhMCLM0fUiwQHUTqC7X_8Zpw3dBq9zwGeKw9XKxTgzwfjS7OC8nkWHtepEsKAx9FWlgDEI%3D&amp;sa=X&amp;ved=2ahUKEwiW09rTy9aOAxXpLdAFHfbhIAcQ_coHegQICRAB&amp;ictx=0"/>
              </a:rPr>
              <a:t>Dragomir</a:t>
            </a:r>
          </a:p>
          <a:p>
            <a:pPr algn="just">
              <a:lnSpc>
                <a:spcPts val="4409"/>
              </a:lnSpc>
            </a:pPr>
            <a:r>
              <a:rPr lang="en-US" sz="3444">
                <a:solidFill>
                  <a:srgbClr val="716B5C"/>
                </a:solidFill>
                <a:latin typeface="EFCO Brookshire"/>
                <a:ea typeface="EFCO Brookshire"/>
                <a:cs typeface="EFCO Brookshire"/>
                <a:sym typeface="EFCO Brookshire"/>
              </a:rPr>
              <a:t> would be next in line if she had a family quorum. However, because she is the last in her bloodline, the next in line for the throne is Prince Victor </a:t>
            </a:r>
            <a:r>
              <a:rPr lang="en-US" sz="3444">
                <a:solidFill>
                  <a:srgbClr val="716B5C"/>
                </a:solidFill>
                <a:latin typeface="EFCO Brookshire"/>
                <a:ea typeface="EFCO Brookshire"/>
                <a:cs typeface="EFCO Brookshire"/>
                <a:sym typeface="EFCO Brookshire"/>
              </a:rPr>
              <a:t>Dashko. His archaic and oppressive beliefs, including his treatment of dhampirs, opposes everything Lisa stands for. If Lisa were to rule, dhampirs would have more control over their lives, and whether they live it to serve the Moroi (the royal vampires). In order for her to block Victor from the throne, she needs to find the Crown of Harmonia. It is rumored that St. Harmonia used the powers granted by the crown to rule the Continent (Tayrealm) many years ago. The ancient texts don’t say exactly what the crown did, only that it held ten crystals. When Harmonia passed, she didn’t trust the power of the crown with anyone, so she separated the crystals from the crown, and the story of the crown has faded into folklore. In addition, Lisa recently found out she has a cousin in hiding that would give her the family quorum she needs. All she has is a golden medallion that activates when imbued with blood from her kin. You have 13 days to find the stones, locate her cousin, and prevent Victor’s coronation. The liberation of the dhampirs depends on you.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6046105" y="154065"/>
            <a:ext cx="6195790" cy="2149525"/>
          </a:xfrm>
          <a:custGeom>
            <a:avLst/>
            <a:gdLst/>
            <a:ahLst/>
            <a:cxnLst/>
            <a:rect r="r" b="b" t="t" l="l"/>
            <a:pathLst>
              <a:path h="2149525" w="6195790">
                <a:moveTo>
                  <a:pt x="0" y="0"/>
                </a:moveTo>
                <a:lnTo>
                  <a:pt x="6195790" y="0"/>
                </a:lnTo>
                <a:lnTo>
                  <a:pt x="6195790" y="2149525"/>
                </a:lnTo>
                <a:lnTo>
                  <a:pt x="0" y="2149525"/>
                </a:lnTo>
                <a:lnTo>
                  <a:pt x="0" y="0"/>
                </a:lnTo>
                <a:close/>
              </a:path>
            </a:pathLst>
          </a:custGeom>
          <a:blipFill>
            <a:blip r:embed="rId5"/>
            <a:stretch>
              <a:fillRect l="0" t="0" r="0" b="0"/>
            </a:stretch>
          </a:blipFill>
        </p:spPr>
      </p:sp>
      <p:sp>
        <p:nvSpPr>
          <p:cNvPr name="TextBox 8" id="8"/>
          <p:cNvSpPr txBox="true"/>
          <p:nvPr/>
        </p:nvSpPr>
        <p:spPr>
          <a:xfrm rot="0">
            <a:off x="6366432" y="508442"/>
            <a:ext cx="5555137" cy="1553199"/>
          </a:xfrm>
          <a:prstGeom prst="rect">
            <a:avLst/>
          </a:prstGeom>
        </p:spPr>
        <p:txBody>
          <a:bodyPr anchor="t" rtlCol="false" tIns="0" lIns="0" bIns="0" rIns="0">
            <a:spAutoFit/>
          </a:bodyPr>
          <a:lstStyle/>
          <a:p>
            <a:pPr algn="ctr">
              <a:lnSpc>
                <a:spcPts val="6265"/>
              </a:lnSpc>
            </a:pPr>
            <a:r>
              <a:rPr lang="en-US" sz="4475">
                <a:solidFill>
                  <a:srgbClr val="716B5C"/>
                </a:solidFill>
                <a:latin typeface="EFCO Brookshire"/>
                <a:ea typeface="EFCO Brookshire"/>
                <a:cs typeface="EFCO Brookshire"/>
                <a:sym typeface="EFCO Brookshire"/>
              </a:rPr>
              <a:t>The Death Rattle of Harmonia</a:t>
            </a:r>
          </a:p>
        </p:txBody>
      </p:sp>
      <p:sp>
        <p:nvSpPr>
          <p:cNvPr name="TextBox 9" id="9"/>
          <p:cNvSpPr txBox="true"/>
          <p:nvPr/>
        </p:nvSpPr>
        <p:spPr>
          <a:xfrm rot="0">
            <a:off x="2907799" y="2004491"/>
            <a:ext cx="12472401" cy="7685919"/>
          </a:xfrm>
          <a:prstGeom prst="rect">
            <a:avLst/>
          </a:prstGeom>
        </p:spPr>
        <p:txBody>
          <a:bodyPr anchor="t" rtlCol="false" tIns="0" lIns="0" bIns="0" rIns="0">
            <a:spAutoFit/>
          </a:bodyPr>
          <a:lstStyle/>
          <a:p>
            <a:pPr algn="l">
              <a:lnSpc>
                <a:spcPts val="3002"/>
              </a:lnSpc>
            </a:pPr>
            <a:r>
              <a:rPr lang="en-US" sz="2481">
                <a:solidFill>
                  <a:srgbClr val="30281A"/>
                </a:solidFill>
                <a:latin typeface="Katibeh"/>
                <a:ea typeface="Katibeh"/>
                <a:cs typeface="Katibeh"/>
                <a:sym typeface="Katibeh"/>
              </a:rPr>
              <a:t>Dear Reader, </a:t>
            </a:r>
          </a:p>
          <a:p>
            <a:pPr algn="just">
              <a:lnSpc>
                <a:spcPts val="3002"/>
              </a:lnSpc>
            </a:pPr>
            <a:r>
              <a:rPr lang="en-US" sz="2481">
                <a:solidFill>
                  <a:srgbClr val="30281A"/>
                </a:solidFill>
                <a:latin typeface="Katibeh"/>
                <a:ea typeface="Katibeh"/>
                <a:cs typeface="Katibeh"/>
                <a:sym typeface="Katibeh"/>
              </a:rPr>
              <a:t>Do not let my elegies serve only to eulogize me.</a:t>
            </a:r>
          </a:p>
          <a:p>
            <a:pPr algn="just">
              <a:lnSpc>
                <a:spcPts val="3002"/>
              </a:lnSpc>
            </a:pPr>
            <a:r>
              <a:rPr lang="en-US" sz="2481">
                <a:solidFill>
                  <a:srgbClr val="30281A"/>
                </a:solidFill>
                <a:latin typeface="Katibeh"/>
                <a:ea typeface="Katibeh"/>
                <a:cs typeface="Katibeh"/>
                <a:sym typeface="Katibeh"/>
              </a:rPr>
              <a:t> Let them be lanterns. Let them lead.</a:t>
            </a:r>
          </a:p>
          <a:p>
            <a:pPr algn="just">
              <a:lnSpc>
                <a:spcPts val="3002"/>
              </a:lnSpc>
            </a:pPr>
            <a:r>
              <a:rPr lang="en-US" sz="2481">
                <a:solidFill>
                  <a:srgbClr val="30281A"/>
                </a:solidFill>
                <a:latin typeface="Katibeh"/>
                <a:ea typeface="Katibeh"/>
                <a:cs typeface="Katibeh"/>
                <a:sym typeface="Katibeh"/>
              </a:rPr>
              <a:t>As I sit here, watching my bridges burn and my castle crumble,</a:t>
            </a:r>
          </a:p>
          <a:p>
            <a:pPr algn="just">
              <a:lnSpc>
                <a:spcPts val="3002"/>
              </a:lnSpc>
            </a:pPr>
            <a:r>
              <a:rPr lang="en-US" sz="2481">
                <a:solidFill>
                  <a:srgbClr val="30281A"/>
                </a:solidFill>
                <a:latin typeface="Katibeh"/>
                <a:ea typeface="Katibeh"/>
                <a:cs typeface="Katibeh"/>
                <a:sym typeface="Katibeh"/>
              </a:rPr>
              <a:t> I ask only this:</a:t>
            </a:r>
          </a:p>
          <a:p>
            <a:pPr algn="just">
              <a:lnSpc>
                <a:spcPts val="3002"/>
              </a:lnSpc>
            </a:pPr>
            <a:r>
              <a:rPr lang="en-US" sz="2481">
                <a:solidFill>
                  <a:srgbClr val="30281A"/>
                </a:solidFill>
                <a:latin typeface="Katibeh"/>
                <a:ea typeface="Katibeh"/>
                <a:cs typeface="Katibeh"/>
                <a:sym typeface="Katibeh"/>
              </a:rPr>
              <a:t> Learn from my mistakes.</a:t>
            </a:r>
          </a:p>
          <a:p>
            <a:pPr algn="just">
              <a:lnSpc>
                <a:spcPts val="3002"/>
              </a:lnSpc>
            </a:pPr>
            <a:r>
              <a:rPr lang="en-US" sz="2481">
                <a:solidFill>
                  <a:srgbClr val="30281A"/>
                </a:solidFill>
                <a:latin typeface="Katibeh"/>
                <a:ea typeface="Katibeh"/>
                <a:cs typeface="Katibeh"/>
                <a:sym typeface="Katibeh"/>
              </a:rPr>
              <a:t>They came with pitchforks and their ‘proof,’</a:t>
            </a:r>
          </a:p>
          <a:p>
            <a:pPr algn="just">
              <a:lnSpc>
                <a:spcPts val="3002"/>
              </a:lnSpc>
            </a:pPr>
            <a:r>
              <a:rPr lang="en-US" sz="2481">
                <a:solidFill>
                  <a:srgbClr val="30281A"/>
                </a:solidFill>
                <a:latin typeface="Katibeh"/>
                <a:ea typeface="Katibeh"/>
                <a:cs typeface="Katibeh"/>
                <a:sym typeface="Katibeh"/>
              </a:rPr>
              <a:t> But the usurpers who exalt the one and betray the many</a:t>
            </a:r>
          </a:p>
          <a:p>
            <a:pPr algn="just">
              <a:lnSpc>
                <a:spcPts val="3002"/>
              </a:lnSpc>
            </a:pPr>
            <a:r>
              <a:rPr lang="en-US" sz="2481">
                <a:solidFill>
                  <a:srgbClr val="30281A"/>
                </a:solidFill>
                <a:latin typeface="Katibeh"/>
                <a:ea typeface="Katibeh"/>
                <a:cs typeface="Katibeh"/>
                <a:sym typeface="Katibeh"/>
              </a:rPr>
              <a:t> Will not endure.</a:t>
            </a:r>
          </a:p>
          <a:p>
            <a:pPr algn="just">
              <a:lnSpc>
                <a:spcPts val="3002"/>
              </a:lnSpc>
            </a:pPr>
            <a:r>
              <a:rPr lang="en-US" sz="2481">
                <a:solidFill>
                  <a:srgbClr val="30281A"/>
                </a:solidFill>
                <a:latin typeface="Katibeh"/>
                <a:ea typeface="Katibeh"/>
                <a:cs typeface="Katibeh"/>
                <a:sym typeface="Katibeh"/>
              </a:rPr>
              <a:t>I will rise from the dead once again</a:t>
            </a:r>
          </a:p>
          <a:p>
            <a:pPr algn="just">
              <a:lnSpc>
                <a:spcPts val="3002"/>
              </a:lnSpc>
            </a:pPr>
            <a:r>
              <a:rPr lang="en-US" sz="2481">
                <a:solidFill>
                  <a:srgbClr val="30281A"/>
                </a:solidFill>
                <a:latin typeface="Katibeh"/>
                <a:ea typeface="Katibeh"/>
                <a:cs typeface="Katibeh"/>
                <a:sym typeface="Katibeh"/>
              </a:rPr>
              <a:t> But until that day,</a:t>
            </a:r>
          </a:p>
          <a:p>
            <a:pPr algn="just">
              <a:lnSpc>
                <a:spcPts val="3002"/>
              </a:lnSpc>
            </a:pPr>
            <a:r>
              <a:rPr lang="en-US" sz="2481">
                <a:solidFill>
                  <a:srgbClr val="30281A"/>
                </a:solidFill>
                <a:latin typeface="Katibeh"/>
                <a:ea typeface="Katibeh"/>
                <a:cs typeface="Katibeh"/>
                <a:sym typeface="Katibeh"/>
              </a:rPr>
              <a:t> This is my mourning warning:</a:t>
            </a:r>
          </a:p>
          <a:p>
            <a:pPr algn="just">
              <a:lnSpc>
                <a:spcPts val="3002"/>
              </a:lnSpc>
            </a:pPr>
            <a:r>
              <a:rPr lang="en-US" sz="2481">
                <a:solidFill>
                  <a:srgbClr val="30281A"/>
                </a:solidFill>
                <a:latin typeface="Katibeh"/>
                <a:ea typeface="Katibeh"/>
                <a:cs typeface="Katibeh"/>
                <a:sym typeface="Katibeh"/>
              </a:rPr>
              <a:t>I cannot promise peace to those who seek my power</a:t>
            </a:r>
          </a:p>
          <a:p>
            <a:pPr algn="just">
              <a:lnSpc>
                <a:spcPts val="3002"/>
              </a:lnSpc>
            </a:pPr>
            <a:r>
              <a:rPr lang="en-US" sz="2481">
                <a:solidFill>
                  <a:srgbClr val="30281A"/>
                </a:solidFill>
                <a:latin typeface="Katibeh"/>
                <a:ea typeface="Katibeh"/>
                <a:cs typeface="Katibeh"/>
                <a:sym typeface="Katibeh"/>
              </a:rPr>
              <a:t> Only that the rain will come.</a:t>
            </a:r>
          </a:p>
          <a:p>
            <a:pPr algn="just">
              <a:lnSpc>
                <a:spcPts val="3002"/>
              </a:lnSpc>
            </a:pPr>
            <a:r>
              <a:rPr lang="en-US" sz="2481">
                <a:solidFill>
                  <a:srgbClr val="30281A"/>
                </a:solidFill>
                <a:latin typeface="Katibeh"/>
                <a:ea typeface="Katibeh"/>
                <a:cs typeface="Katibeh"/>
                <a:sym typeface="Katibeh"/>
              </a:rPr>
              <a:t>It always does.</a:t>
            </a:r>
          </a:p>
          <a:p>
            <a:pPr algn="just">
              <a:lnSpc>
                <a:spcPts val="3002"/>
              </a:lnSpc>
            </a:pPr>
            <a:r>
              <a:rPr lang="en-US" sz="2481">
                <a:solidFill>
                  <a:srgbClr val="30281A"/>
                </a:solidFill>
                <a:latin typeface="Katibeh"/>
                <a:ea typeface="Katibeh"/>
                <a:cs typeface="Katibeh"/>
                <a:sym typeface="Katibeh"/>
              </a:rPr>
              <a:t>So go forth.</a:t>
            </a:r>
          </a:p>
          <a:p>
            <a:pPr algn="just">
              <a:lnSpc>
                <a:spcPts val="3002"/>
              </a:lnSpc>
            </a:pPr>
            <a:r>
              <a:rPr lang="en-US" sz="2481">
                <a:solidFill>
                  <a:srgbClr val="30281A"/>
                </a:solidFill>
                <a:latin typeface="Katibeh"/>
                <a:ea typeface="Katibeh"/>
                <a:cs typeface="Katibeh"/>
                <a:sym typeface="Katibeh"/>
              </a:rPr>
              <a:t> Seek the ten. Gather what was broken.</a:t>
            </a:r>
          </a:p>
          <a:p>
            <a:pPr algn="just">
              <a:lnSpc>
                <a:spcPts val="3002"/>
              </a:lnSpc>
            </a:pPr>
            <a:r>
              <a:rPr lang="en-US" sz="2481">
                <a:solidFill>
                  <a:srgbClr val="30281A"/>
                </a:solidFill>
                <a:latin typeface="Katibeh"/>
                <a:ea typeface="Katibeh"/>
                <a:cs typeface="Katibeh"/>
                <a:sym typeface="Katibeh"/>
              </a:rPr>
              <a:t> Let my songs be your compass, your cipher, your shield.</a:t>
            </a:r>
          </a:p>
          <a:p>
            <a:pPr algn="just">
              <a:lnSpc>
                <a:spcPts val="3002"/>
              </a:lnSpc>
            </a:pPr>
            <a:r>
              <a:rPr lang="en-US" sz="2481">
                <a:solidFill>
                  <a:srgbClr val="30281A"/>
                </a:solidFill>
                <a:latin typeface="Katibeh"/>
                <a:ea typeface="Katibeh"/>
                <a:cs typeface="Katibeh"/>
                <a:sym typeface="Katibeh"/>
              </a:rPr>
              <a:t> But above all</a:t>
            </a:r>
          </a:p>
          <a:p>
            <a:pPr algn="just">
              <a:lnSpc>
                <a:spcPts val="3532"/>
              </a:lnSpc>
            </a:pPr>
            <a:r>
              <a:rPr lang="en-US" sz="2919">
                <a:solidFill>
                  <a:srgbClr val="30281A"/>
                </a:solidFill>
                <a:latin typeface="Katibeh"/>
                <a:ea typeface="Katibeh"/>
                <a:cs typeface="Katibeh"/>
                <a:sym typeface="Katibeh"/>
              </a:rPr>
              <a:t>Keep the courage of your convictions.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TextBox 7" id="7"/>
          <p:cNvSpPr txBox="true"/>
          <p:nvPr/>
        </p:nvSpPr>
        <p:spPr>
          <a:xfrm rot="0">
            <a:off x="7782717" y="2256135"/>
            <a:ext cx="3744650" cy="8621586"/>
          </a:xfrm>
          <a:prstGeom prst="rect">
            <a:avLst/>
          </a:prstGeom>
        </p:spPr>
        <p:txBody>
          <a:bodyPr anchor="t" rtlCol="false" tIns="0" lIns="0" bIns="0" rIns="0">
            <a:spAutoFit/>
          </a:bodyPr>
          <a:lstStyle/>
          <a:p>
            <a:pPr algn="ctr">
              <a:lnSpc>
                <a:spcPts val="2431"/>
              </a:lnSpc>
            </a:pPr>
            <a:r>
              <a:rPr lang="en-US" sz="2009">
                <a:solidFill>
                  <a:srgbClr val="30281A"/>
                </a:solidFill>
                <a:latin typeface="Katibeh"/>
                <a:ea typeface="Katibeh"/>
                <a:cs typeface="Katibeh"/>
                <a:sym typeface="Katibeh"/>
              </a:rPr>
              <a:t>They’ll burn me at the witch’s stake,</a:t>
            </a:r>
          </a:p>
          <a:p>
            <a:pPr algn="ctr">
              <a:lnSpc>
                <a:spcPts val="2431"/>
              </a:lnSpc>
            </a:pPr>
            <a:r>
              <a:rPr lang="en-US" sz="2009">
                <a:solidFill>
                  <a:srgbClr val="30281A"/>
                </a:solidFill>
                <a:latin typeface="Katibeh"/>
                <a:ea typeface="Katibeh"/>
                <a:cs typeface="Katibeh"/>
                <a:sym typeface="Katibeh"/>
              </a:rPr>
              <a:t> caged and killed for power’s sake.</a:t>
            </a:r>
          </a:p>
          <a:p>
            <a:pPr algn="ctr">
              <a:lnSpc>
                <a:spcPts val="2431"/>
              </a:lnSpc>
            </a:pPr>
            <a:r>
              <a:rPr lang="en-US" sz="2009">
                <a:solidFill>
                  <a:srgbClr val="30281A"/>
                </a:solidFill>
                <a:latin typeface="Katibeh"/>
                <a:ea typeface="Katibeh"/>
                <a:cs typeface="Katibeh"/>
                <a:sym typeface="Katibeh"/>
              </a:rPr>
              <a:t> But my power is not theirs to end,</a:t>
            </a:r>
          </a:p>
          <a:p>
            <a:pPr algn="ctr">
              <a:lnSpc>
                <a:spcPts val="2431"/>
              </a:lnSpc>
            </a:pPr>
            <a:r>
              <a:rPr lang="en-US" sz="2009">
                <a:solidFill>
                  <a:srgbClr val="30281A"/>
                </a:solidFill>
                <a:latin typeface="Katibeh"/>
                <a:ea typeface="Katibeh"/>
                <a:cs typeface="Katibeh"/>
                <a:sym typeface="Katibeh"/>
              </a:rPr>
              <a:t> broken and scattered in pieces ten.</a:t>
            </a:r>
          </a:p>
          <a:p>
            <a:pPr algn="ctr">
              <a:lnSpc>
                <a:spcPts val="2431"/>
              </a:lnSpc>
            </a:pPr>
          </a:p>
          <a:p>
            <a:pPr algn="ctr">
              <a:lnSpc>
                <a:spcPts val="2431"/>
              </a:lnSpc>
            </a:pPr>
            <a:r>
              <a:rPr lang="en-US" sz="2009">
                <a:solidFill>
                  <a:srgbClr val="30281A"/>
                </a:solidFill>
                <a:latin typeface="Katibeh"/>
                <a:ea typeface="Katibeh"/>
                <a:cs typeface="Katibeh"/>
                <a:sym typeface="Katibeh"/>
              </a:rPr>
              <a:t>May the land of my birthright</a:t>
            </a:r>
          </a:p>
          <a:p>
            <a:pPr algn="ctr">
              <a:lnSpc>
                <a:spcPts val="2431"/>
              </a:lnSpc>
            </a:pPr>
            <a:r>
              <a:rPr lang="en-US" sz="2009">
                <a:solidFill>
                  <a:srgbClr val="30281A"/>
                </a:solidFill>
                <a:latin typeface="Katibeh"/>
                <a:ea typeface="Katibeh"/>
                <a:cs typeface="Katibeh"/>
                <a:sym typeface="Katibeh"/>
              </a:rPr>
              <a:t>be haunted by my chosen Knights</a:t>
            </a:r>
          </a:p>
          <a:p>
            <a:pPr algn="ctr">
              <a:lnSpc>
                <a:spcPts val="2431"/>
              </a:lnSpc>
            </a:pPr>
            <a:r>
              <a:rPr lang="en-US" sz="2009">
                <a:solidFill>
                  <a:srgbClr val="30281A"/>
                </a:solidFill>
                <a:latin typeface="Katibeh"/>
                <a:ea typeface="Katibeh"/>
                <a:cs typeface="Katibeh"/>
                <a:sym typeface="Katibeh"/>
              </a:rPr>
              <a:t>And when decade ends, a new age starts</a:t>
            </a:r>
          </a:p>
          <a:p>
            <a:pPr algn="ctr">
              <a:lnSpc>
                <a:spcPts val="2431"/>
              </a:lnSpc>
            </a:pPr>
            <a:r>
              <a:rPr lang="en-US" sz="2009">
                <a:solidFill>
                  <a:srgbClr val="30281A"/>
                </a:solidFill>
                <a:latin typeface="Katibeh"/>
                <a:ea typeface="Katibeh"/>
                <a:cs typeface="Katibeh"/>
                <a:sym typeface="Katibeh"/>
              </a:rPr>
              <a:t>a queen shall rise from fractured parts</a:t>
            </a:r>
          </a:p>
          <a:p>
            <a:pPr algn="ctr">
              <a:lnSpc>
                <a:spcPts val="2431"/>
              </a:lnSpc>
            </a:pPr>
            <a:r>
              <a:rPr lang="en-US" sz="2009">
                <a:solidFill>
                  <a:srgbClr val="30281A"/>
                </a:solidFill>
                <a:latin typeface="Katibeh"/>
                <a:ea typeface="Katibeh"/>
                <a:cs typeface="Katibeh"/>
                <a:sym typeface="Katibeh"/>
              </a:rPr>
              <a:t> </a:t>
            </a:r>
          </a:p>
          <a:p>
            <a:pPr algn="ctr">
              <a:lnSpc>
                <a:spcPts val="2431"/>
              </a:lnSpc>
            </a:pPr>
            <a:r>
              <a:rPr lang="en-US" sz="2009">
                <a:solidFill>
                  <a:srgbClr val="30281A"/>
                </a:solidFill>
                <a:latin typeface="Katibeh"/>
                <a:ea typeface="Katibeh"/>
                <a:cs typeface="Katibeh"/>
                <a:sym typeface="Katibeh"/>
              </a:rPr>
              <a:t>Bejeweled in strength they tried to bind,</a:t>
            </a:r>
          </a:p>
          <a:p>
            <a:pPr algn="ctr">
              <a:lnSpc>
                <a:spcPts val="2431"/>
              </a:lnSpc>
            </a:pPr>
            <a:r>
              <a:rPr lang="en-US" sz="2009">
                <a:solidFill>
                  <a:srgbClr val="30281A"/>
                </a:solidFill>
                <a:latin typeface="Katibeh"/>
                <a:ea typeface="Katibeh"/>
                <a:cs typeface="Katibeh"/>
                <a:sym typeface="Katibeh"/>
              </a:rPr>
              <a:t> the orphan will come, of dragon kind.</a:t>
            </a:r>
          </a:p>
          <a:p>
            <a:pPr algn="ctr">
              <a:lnSpc>
                <a:spcPts val="2431"/>
              </a:lnSpc>
            </a:pPr>
            <a:r>
              <a:rPr lang="en-US" sz="2009">
                <a:solidFill>
                  <a:srgbClr val="30281A"/>
                </a:solidFill>
                <a:latin typeface="Katibeh"/>
                <a:ea typeface="Katibeh"/>
                <a:cs typeface="Katibeh"/>
                <a:sym typeface="Katibeh"/>
              </a:rPr>
              <a:t> With my sworn knights at her command,</a:t>
            </a:r>
          </a:p>
          <a:p>
            <a:pPr algn="ctr">
              <a:lnSpc>
                <a:spcPts val="2431"/>
              </a:lnSpc>
            </a:pPr>
            <a:r>
              <a:rPr lang="en-US" sz="2009">
                <a:solidFill>
                  <a:srgbClr val="30281A"/>
                </a:solidFill>
                <a:latin typeface="Katibeh"/>
                <a:ea typeface="Katibeh"/>
                <a:cs typeface="Katibeh"/>
                <a:sym typeface="Katibeh"/>
              </a:rPr>
              <a:t> she’ll rise up to reclaim the land.</a:t>
            </a:r>
          </a:p>
          <a:p>
            <a:pPr algn="ctr">
              <a:lnSpc>
                <a:spcPts val="2431"/>
              </a:lnSpc>
            </a:pPr>
          </a:p>
          <a:p>
            <a:pPr algn="ctr">
              <a:lnSpc>
                <a:spcPts val="2431"/>
              </a:lnSpc>
            </a:pPr>
            <a:r>
              <a:rPr lang="en-US" sz="2009">
                <a:solidFill>
                  <a:srgbClr val="30281A"/>
                </a:solidFill>
                <a:latin typeface="Katibeh"/>
                <a:ea typeface="Katibeh"/>
                <a:cs typeface="Katibeh"/>
                <a:sym typeface="Katibeh"/>
              </a:rPr>
              <a:t>Marked by cynics outraged, shrieking this is absurd</a:t>
            </a:r>
          </a:p>
          <a:p>
            <a:pPr algn="ctr">
              <a:lnSpc>
                <a:spcPts val="2431"/>
              </a:lnSpc>
            </a:pPr>
            <a:r>
              <a:rPr lang="en-US" sz="2009">
                <a:solidFill>
                  <a:srgbClr val="30281A"/>
                </a:solidFill>
                <a:latin typeface="Katibeh"/>
                <a:ea typeface="Katibeh"/>
                <a:cs typeface="Katibeh"/>
                <a:sym typeface="Katibeh"/>
              </a:rPr>
              <a:t>but their morals are corrupt &amp; blurred </a:t>
            </a:r>
          </a:p>
          <a:p>
            <a:pPr algn="ctr">
              <a:lnSpc>
                <a:spcPts val="2431"/>
              </a:lnSpc>
            </a:pPr>
            <a:r>
              <a:rPr lang="en-US" sz="2009">
                <a:solidFill>
                  <a:srgbClr val="30281A"/>
                </a:solidFill>
                <a:latin typeface="Katibeh"/>
                <a:ea typeface="Katibeh"/>
                <a:cs typeface="Katibeh"/>
                <a:sym typeface="Katibeh"/>
              </a:rPr>
              <a:t>descendants of those that burned the bitch,</a:t>
            </a:r>
          </a:p>
          <a:p>
            <a:pPr algn="ctr">
              <a:lnSpc>
                <a:spcPts val="2431"/>
              </a:lnSpc>
            </a:pPr>
            <a:r>
              <a:rPr lang="en-US" sz="2009">
                <a:solidFill>
                  <a:srgbClr val="30281A"/>
                </a:solidFill>
                <a:latin typeface="Katibeh"/>
                <a:ea typeface="Katibeh"/>
                <a:cs typeface="Katibeh"/>
                <a:sym typeface="Katibeh"/>
              </a:rPr>
              <a:t>now reap the curse their elders stitched. </a:t>
            </a:r>
          </a:p>
          <a:p>
            <a:pPr algn="ctr">
              <a:lnSpc>
                <a:spcPts val="2431"/>
              </a:lnSpc>
            </a:pPr>
          </a:p>
          <a:p>
            <a:pPr algn="ctr">
              <a:lnSpc>
                <a:spcPts val="2431"/>
              </a:lnSpc>
            </a:pPr>
            <a:r>
              <a:rPr lang="en-US" sz="2009">
                <a:solidFill>
                  <a:srgbClr val="30281A"/>
                </a:solidFill>
                <a:latin typeface="Katibeh"/>
                <a:ea typeface="Katibeh"/>
                <a:cs typeface="Katibeh"/>
                <a:sym typeface="Katibeh"/>
              </a:rPr>
              <a:t>She will an Era of equality sow </a:t>
            </a:r>
          </a:p>
          <a:p>
            <a:pPr algn="ctr">
              <a:lnSpc>
                <a:spcPts val="2431"/>
              </a:lnSpc>
            </a:pPr>
            <a:r>
              <a:rPr lang="en-US" sz="2009">
                <a:solidFill>
                  <a:srgbClr val="30281A"/>
                </a:solidFill>
                <a:latin typeface="Katibeh"/>
                <a:ea typeface="Katibeh"/>
                <a:cs typeface="Katibeh"/>
                <a:sym typeface="Katibeh"/>
              </a:rPr>
              <a:t> a crown reborn, the realm aglow.</a:t>
            </a:r>
          </a:p>
          <a:p>
            <a:pPr algn="ctr">
              <a:lnSpc>
                <a:spcPts val="2431"/>
              </a:lnSpc>
            </a:pPr>
            <a:r>
              <a:rPr lang="en-US" sz="2009">
                <a:solidFill>
                  <a:srgbClr val="30281A"/>
                </a:solidFill>
                <a:latin typeface="Katibeh"/>
                <a:ea typeface="Katibeh"/>
                <a:cs typeface="Katibeh"/>
                <a:sym typeface="Katibeh"/>
              </a:rPr>
              <a:t> A hymn to Harmony in her heart</a:t>
            </a:r>
          </a:p>
          <a:p>
            <a:pPr algn="ctr">
              <a:lnSpc>
                <a:spcPts val="2431"/>
              </a:lnSpc>
            </a:pPr>
            <a:r>
              <a:rPr lang="en-US" sz="2009">
                <a:solidFill>
                  <a:srgbClr val="30281A"/>
                </a:solidFill>
                <a:latin typeface="Katibeh"/>
                <a:ea typeface="Katibeh"/>
                <a:cs typeface="Katibeh"/>
                <a:sym typeface="Katibeh"/>
              </a:rPr>
              <a:t>her reign is where Karma finds her start.</a:t>
            </a:r>
          </a:p>
          <a:p>
            <a:pPr algn="ctr">
              <a:lnSpc>
                <a:spcPts val="2431"/>
              </a:lnSpc>
            </a:pPr>
          </a:p>
          <a:p>
            <a:pPr algn="ctr">
              <a:lnSpc>
                <a:spcPts val="2431"/>
              </a:lnSpc>
            </a:pPr>
          </a:p>
          <a:p>
            <a:pPr algn="ctr">
              <a:lnSpc>
                <a:spcPts val="2431"/>
              </a:lnSpc>
            </a:pPr>
          </a:p>
        </p:txBody>
      </p:sp>
      <p:grpSp>
        <p:nvGrpSpPr>
          <p:cNvPr name="Group 8" id="8"/>
          <p:cNvGrpSpPr/>
          <p:nvPr/>
        </p:nvGrpSpPr>
        <p:grpSpPr>
          <a:xfrm rot="0">
            <a:off x="6557147" y="-46062"/>
            <a:ext cx="6195790" cy="2149525"/>
            <a:chOff x="0" y="0"/>
            <a:chExt cx="8261053" cy="2866033"/>
          </a:xfrm>
        </p:grpSpPr>
        <p:sp>
          <p:nvSpPr>
            <p:cNvPr name="Freeform 9" id="9"/>
            <p:cNvSpPr/>
            <p:nvPr/>
          </p:nvSpPr>
          <p:spPr>
            <a:xfrm flipH="false" flipV="false" rot="0">
              <a:off x="0" y="0"/>
              <a:ext cx="8261053" cy="2866033"/>
            </a:xfrm>
            <a:custGeom>
              <a:avLst/>
              <a:gdLst/>
              <a:ahLst/>
              <a:cxnLst/>
              <a:rect r="r" b="b" t="t" l="l"/>
              <a:pathLst>
                <a:path h="2866033" w="8261053">
                  <a:moveTo>
                    <a:pt x="0" y="0"/>
                  </a:moveTo>
                  <a:lnTo>
                    <a:pt x="8261053" y="0"/>
                  </a:lnTo>
                  <a:lnTo>
                    <a:pt x="8261053" y="2866033"/>
                  </a:lnTo>
                  <a:lnTo>
                    <a:pt x="0" y="2866033"/>
                  </a:lnTo>
                  <a:lnTo>
                    <a:pt x="0" y="0"/>
                  </a:lnTo>
                  <a:close/>
                </a:path>
              </a:pathLst>
            </a:custGeom>
            <a:blipFill>
              <a:blip r:embed="rId5"/>
              <a:stretch>
                <a:fillRect l="0" t="0" r="0" b="0"/>
              </a:stretch>
            </a:blipFill>
          </p:spPr>
        </p:sp>
        <p:sp>
          <p:nvSpPr>
            <p:cNvPr name="TextBox 10" id="10"/>
            <p:cNvSpPr txBox="true"/>
            <p:nvPr/>
          </p:nvSpPr>
          <p:spPr>
            <a:xfrm rot="0">
              <a:off x="1104305" y="783007"/>
              <a:ext cx="6052444" cy="1195244"/>
            </a:xfrm>
            <a:prstGeom prst="rect">
              <a:avLst/>
            </a:prstGeom>
          </p:spPr>
          <p:txBody>
            <a:bodyPr anchor="t" rtlCol="false" tIns="0" lIns="0" bIns="0" rIns="0">
              <a:spAutoFit/>
            </a:bodyPr>
            <a:lstStyle/>
            <a:p>
              <a:pPr algn="ctr">
                <a:lnSpc>
                  <a:spcPts val="7525"/>
                </a:lnSpc>
              </a:pPr>
              <a:r>
                <a:rPr lang="en-US" sz="5375">
                  <a:solidFill>
                    <a:srgbClr val="716B5C"/>
                  </a:solidFill>
                  <a:latin typeface="EFCO Brookshire"/>
                  <a:ea typeface="EFCO Brookshire"/>
                  <a:cs typeface="EFCO Brookshire"/>
                  <a:sym typeface="EFCO Brookshire"/>
                </a:rPr>
                <a:t>The prophesy </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6046105" y="154065"/>
            <a:ext cx="6195790" cy="2149525"/>
          </a:xfrm>
          <a:custGeom>
            <a:avLst/>
            <a:gdLst/>
            <a:ahLst/>
            <a:cxnLst/>
            <a:rect r="r" b="b" t="t" l="l"/>
            <a:pathLst>
              <a:path h="2149525" w="6195790">
                <a:moveTo>
                  <a:pt x="0" y="0"/>
                </a:moveTo>
                <a:lnTo>
                  <a:pt x="6195790" y="0"/>
                </a:lnTo>
                <a:lnTo>
                  <a:pt x="6195790" y="2149525"/>
                </a:lnTo>
                <a:lnTo>
                  <a:pt x="0" y="2149525"/>
                </a:lnTo>
                <a:lnTo>
                  <a:pt x="0" y="0"/>
                </a:lnTo>
                <a:close/>
              </a:path>
            </a:pathLst>
          </a:custGeom>
          <a:blipFill>
            <a:blip r:embed="rId5"/>
            <a:stretch>
              <a:fillRect l="0" t="0" r="0" b="0"/>
            </a:stretch>
          </a:blipFill>
        </p:spPr>
      </p:sp>
      <p:sp>
        <p:nvSpPr>
          <p:cNvPr name="TextBox 8" id="8"/>
          <p:cNvSpPr txBox="true"/>
          <p:nvPr/>
        </p:nvSpPr>
        <p:spPr>
          <a:xfrm rot="0">
            <a:off x="6874334" y="237933"/>
            <a:ext cx="4539333" cy="1877014"/>
          </a:xfrm>
          <a:prstGeom prst="rect">
            <a:avLst/>
          </a:prstGeom>
        </p:spPr>
        <p:txBody>
          <a:bodyPr anchor="t" rtlCol="false" tIns="0" lIns="0" bIns="0" rIns="0">
            <a:spAutoFit/>
          </a:bodyPr>
          <a:lstStyle/>
          <a:p>
            <a:pPr algn="ctr">
              <a:lnSpc>
                <a:spcPts val="7525"/>
              </a:lnSpc>
            </a:pPr>
            <a:r>
              <a:rPr lang="en-US" sz="5375">
                <a:solidFill>
                  <a:srgbClr val="716B5C"/>
                </a:solidFill>
                <a:latin typeface="EFCO Brookshire"/>
                <a:ea typeface="EFCO Brookshire"/>
                <a:cs typeface="EFCO Brookshire"/>
                <a:sym typeface="EFCO Brookshire"/>
              </a:rPr>
              <a:t>Harmonia’s Golden Rule</a:t>
            </a:r>
          </a:p>
        </p:txBody>
      </p:sp>
      <p:sp>
        <p:nvSpPr>
          <p:cNvPr name="TextBox 9" id="9"/>
          <p:cNvSpPr txBox="true"/>
          <p:nvPr/>
        </p:nvSpPr>
        <p:spPr>
          <a:xfrm rot="0">
            <a:off x="2144281" y="3298847"/>
            <a:ext cx="13999437" cy="5230615"/>
          </a:xfrm>
          <a:prstGeom prst="rect">
            <a:avLst/>
          </a:prstGeom>
        </p:spPr>
        <p:txBody>
          <a:bodyPr anchor="t" rtlCol="false" tIns="0" lIns="0" bIns="0" rIns="0">
            <a:spAutoFit/>
          </a:bodyPr>
          <a:lstStyle/>
          <a:p>
            <a:pPr algn="ctr">
              <a:lnSpc>
                <a:spcPts val="12099"/>
              </a:lnSpc>
            </a:pPr>
            <a:r>
              <a:rPr lang="en-US" sz="9999">
                <a:solidFill>
                  <a:srgbClr val="30281A"/>
                </a:solidFill>
                <a:latin typeface="Katibeh"/>
                <a:ea typeface="Katibeh"/>
                <a:cs typeface="Katibeh"/>
                <a:sym typeface="Katibeh"/>
              </a:rPr>
              <a:t>Never be so polite, you forget your power, Never wield such power, you forget to be polite.  </a:t>
            </a:r>
          </a:p>
          <a:p>
            <a:pPr algn="just">
              <a:lnSpc>
                <a:spcPts val="3402"/>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248919" y="199457"/>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4199957" y="199457"/>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1248919" y="7090141"/>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4199957" y="7090141"/>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4199957" y="199457"/>
            <a:ext cx="9920334" cy="9920334"/>
          </a:xfrm>
          <a:custGeom>
            <a:avLst/>
            <a:gdLst/>
            <a:ahLst/>
            <a:cxnLst/>
            <a:rect r="r" b="b" t="t" l="l"/>
            <a:pathLst>
              <a:path h="9920334" w="9920334">
                <a:moveTo>
                  <a:pt x="0" y="0"/>
                </a:moveTo>
                <a:lnTo>
                  <a:pt x="9920334" y="0"/>
                </a:lnTo>
                <a:lnTo>
                  <a:pt x="9920334" y="9920334"/>
                </a:lnTo>
                <a:lnTo>
                  <a:pt x="0" y="9920334"/>
                </a:lnTo>
                <a:lnTo>
                  <a:pt x="0" y="0"/>
                </a:lnTo>
                <a:close/>
              </a:path>
            </a:pathLst>
          </a:custGeom>
          <a:blipFill>
            <a:blip r:embed="rId5">
              <a:alphaModFix amt="52000"/>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alphaModFix amt="9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3553805" y="110775"/>
            <a:ext cx="5085567" cy="6356958"/>
          </a:xfrm>
          <a:custGeom>
            <a:avLst/>
            <a:gdLst/>
            <a:ahLst/>
            <a:cxnLst/>
            <a:rect r="r" b="b" t="t" l="l"/>
            <a:pathLst>
              <a:path h="6356958" w="5085567">
                <a:moveTo>
                  <a:pt x="0" y="0"/>
                </a:moveTo>
                <a:lnTo>
                  <a:pt x="5085566" y="0"/>
                </a:lnTo>
                <a:lnTo>
                  <a:pt x="5085566" y="6356959"/>
                </a:lnTo>
                <a:lnTo>
                  <a:pt x="0" y="6356959"/>
                </a:lnTo>
                <a:lnTo>
                  <a:pt x="0" y="0"/>
                </a:lnTo>
                <a:close/>
              </a:path>
            </a:pathLst>
          </a:custGeom>
          <a:blipFill>
            <a:blip r:embed="rId5"/>
            <a:stretch>
              <a:fillRect l="0" t="0" r="0" b="0"/>
            </a:stretch>
          </a:blipFill>
        </p:spPr>
      </p:sp>
      <p:sp>
        <p:nvSpPr>
          <p:cNvPr name="Freeform 8" id="8"/>
          <p:cNvSpPr/>
          <p:nvPr/>
        </p:nvSpPr>
        <p:spPr>
          <a:xfrm flipH="false" flipV="false" rot="0">
            <a:off x="7875003" y="2974927"/>
            <a:ext cx="5085567" cy="6356958"/>
          </a:xfrm>
          <a:custGeom>
            <a:avLst/>
            <a:gdLst/>
            <a:ahLst/>
            <a:cxnLst/>
            <a:rect r="r" b="b" t="t" l="l"/>
            <a:pathLst>
              <a:path h="6356958" w="5085567">
                <a:moveTo>
                  <a:pt x="0" y="0"/>
                </a:moveTo>
                <a:lnTo>
                  <a:pt x="5085566" y="0"/>
                </a:lnTo>
                <a:lnTo>
                  <a:pt x="5085566" y="6356958"/>
                </a:lnTo>
                <a:lnTo>
                  <a:pt x="0" y="6356958"/>
                </a:lnTo>
                <a:lnTo>
                  <a:pt x="0" y="0"/>
                </a:lnTo>
                <a:close/>
              </a:path>
            </a:pathLst>
          </a:custGeom>
          <a:blipFill>
            <a:blip r:embed="rId6"/>
            <a:stretch>
              <a:fillRect l="0" t="0" r="0" b="0"/>
            </a:stretch>
          </a:blipFill>
        </p:spPr>
      </p:sp>
      <p:sp>
        <p:nvSpPr>
          <p:cNvPr name="TextBox 9" id="9"/>
          <p:cNvSpPr txBox="true"/>
          <p:nvPr/>
        </p:nvSpPr>
        <p:spPr>
          <a:xfrm rot="0">
            <a:off x="12960569" y="3928519"/>
            <a:ext cx="5085567" cy="2344238"/>
          </a:xfrm>
          <a:prstGeom prst="rect">
            <a:avLst/>
          </a:prstGeom>
        </p:spPr>
        <p:txBody>
          <a:bodyPr anchor="t" rtlCol="false" tIns="0" lIns="0" bIns="0" rIns="0">
            <a:spAutoFit/>
          </a:bodyPr>
          <a:lstStyle/>
          <a:p>
            <a:pPr algn="ctr">
              <a:lnSpc>
                <a:spcPts val="6240"/>
              </a:lnSpc>
              <a:spcBef>
                <a:spcPct val="0"/>
              </a:spcBef>
            </a:pPr>
            <a:r>
              <a:rPr lang="en-US" sz="4457">
                <a:solidFill>
                  <a:srgbClr val="716B5C"/>
                </a:solidFill>
                <a:latin typeface="EFCO Brookshire"/>
                <a:ea typeface="EFCO Brookshire"/>
                <a:cs typeface="EFCO Brookshire"/>
                <a:sym typeface="EFCO Brookshire"/>
              </a:rPr>
              <a:t>St. Harmonia ruled over Tayrealm as a Benevolent Queen.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9786879" y="3508397"/>
            <a:ext cx="6356958" cy="6356958"/>
          </a:xfrm>
          <a:custGeom>
            <a:avLst/>
            <a:gdLst/>
            <a:ahLst/>
            <a:cxnLst/>
            <a:rect r="r" b="b" t="t" l="l"/>
            <a:pathLst>
              <a:path h="6356958" w="6356958">
                <a:moveTo>
                  <a:pt x="0" y="0"/>
                </a:moveTo>
                <a:lnTo>
                  <a:pt x="6356958" y="0"/>
                </a:lnTo>
                <a:lnTo>
                  <a:pt x="6356958" y="6356958"/>
                </a:lnTo>
                <a:lnTo>
                  <a:pt x="0" y="6356958"/>
                </a:lnTo>
                <a:lnTo>
                  <a:pt x="0" y="0"/>
                </a:lnTo>
                <a:close/>
              </a:path>
            </a:pathLst>
          </a:custGeom>
          <a:blipFill>
            <a:blip r:embed="rId5"/>
            <a:stretch>
              <a:fillRect l="0" t="0" r="0" b="0"/>
            </a:stretch>
          </a:blipFill>
        </p:spPr>
      </p:sp>
      <p:sp>
        <p:nvSpPr>
          <p:cNvPr name="Freeform 8" id="8"/>
          <p:cNvSpPr/>
          <p:nvPr/>
        </p:nvSpPr>
        <p:spPr>
          <a:xfrm flipH="false" flipV="false" rot="0">
            <a:off x="6076005" y="421645"/>
            <a:ext cx="3710874" cy="6356958"/>
          </a:xfrm>
          <a:custGeom>
            <a:avLst/>
            <a:gdLst/>
            <a:ahLst/>
            <a:cxnLst/>
            <a:rect r="r" b="b" t="t" l="l"/>
            <a:pathLst>
              <a:path h="6356958" w="3710874">
                <a:moveTo>
                  <a:pt x="0" y="0"/>
                </a:moveTo>
                <a:lnTo>
                  <a:pt x="3710874" y="0"/>
                </a:lnTo>
                <a:lnTo>
                  <a:pt x="3710874" y="6356958"/>
                </a:lnTo>
                <a:lnTo>
                  <a:pt x="0" y="6356958"/>
                </a:lnTo>
                <a:lnTo>
                  <a:pt x="0" y="0"/>
                </a:lnTo>
                <a:close/>
              </a:path>
            </a:pathLst>
          </a:custGeom>
          <a:blipFill>
            <a:blip r:embed="rId6"/>
            <a:stretch>
              <a:fillRect l="0" t="0" r="0" b="0"/>
            </a:stretch>
          </a:blipFill>
        </p:spPr>
      </p:sp>
      <p:sp>
        <p:nvSpPr>
          <p:cNvPr name="TextBox 9" id="9"/>
          <p:cNvSpPr txBox="true"/>
          <p:nvPr/>
        </p:nvSpPr>
        <p:spPr>
          <a:xfrm rot="0">
            <a:off x="148425" y="3514725"/>
            <a:ext cx="5404793" cy="3128645"/>
          </a:xfrm>
          <a:prstGeom prst="rect">
            <a:avLst/>
          </a:prstGeom>
        </p:spPr>
        <p:txBody>
          <a:bodyPr anchor="t" rtlCol="false" tIns="0" lIns="0" bIns="0" rIns="0">
            <a:spAutoFit/>
          </a:bodyPr>
          <a:lstStyle/>
          <a:p>
            <a:pPr algn="ctr">
              <a:lnSpc>
                <a:spcPts val="4840"/>
              </a:lnSpc>
            </a:pPr>
            <a:r>
              <a:rPr lang="en-US" sz="4000">
                <a:solidFill>
                  <a:srgbClr val="30281A"/>
                </a:solidFill>
                <a:latin typeface="Katibeh"/>
                <a:ea typeface="Katibeh"/>
                <a:cs typeface="Katibeh"/>
                <a:sym typeface="Katibeh"/>
              </a:rPr>
              <a:t>Until some of the Royal Moroi families staged a coup and burned her at the stake for witchcraft, in an effort to steal her power.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5824622" y="1909967"/>
            <a:ext cx="6638757" cy="5020056"/>
          </a:xfrm>
          <a:custGeom>
            <a:avLst/>
            <a:gdLst/>
            <a:ahLst/>
            <a:cxnLst/>
            <a:rect r="r" b="b" t="t" l="l"/>
            <a:pathLst>
              <a:path h="5020056" w="6638757">
                <a:moveTo>
                  <a:pt x="0" y="0"/>
                </a:moveTo>
                <a:lnTo>
                  <a:pt x="6638756" y="0"/>
                </a:lnTo>
                <a:lnTo>
                  <a:pt x="6638756" y="5020057"/>
                </a:lnTo>
                <a:lnTo>
                  <a:pt x="0" y="5020057"/>
                </a:lnTo>
                <a:lnTo>
                  <a:pt x="0" y="0"/>
                </a:lnTo>
                <a:close/>
              </a:path>
            </a:pathLst>
          </a:custGeom>
          <a:blipFill>
            <a:blip r:embed="rId5"/>
            <a:stretch>
              <a:fillRect l="0" t="-43281" r="0" b="-54838"/>
            </a:stretch>
          </a:blipFill>
        </p:spPr>
      </p:sp>
      <p:sp>
        <p:nvSpPr>
          <p:cNvPr name="TextBox 8" id="8"/>
          <p:cNvSpPr txBox="true"/>
          <p:nvPr/>
        </p:nvSpPr>
        <p:spPr>
          <a:xfrm rot="0">
            <a:off x="5127508" y="8291308"/>
            <a:ext cx="8032984" cy="690245"/>
          </a:xfrm>
          <a:prstGeom prst="rect">
            <a:avLst/>
          </a:prstGeom>
        </p:spPr>
        <p:txBody>
          <a:bodyPr anchor="t" rtlCol="false" tIns="0" lIns="0" bIns="0" rIns="0">
            <a:spAutoFit/>
          </a:bodyPr>
          <a:lstStyle/>
          <a:p>
            <a:pPr algn="ctr">
              <a:lnSpc>
                <a:spcPts val="4840"/>
              </a:lnSpc>
            </a:pPr>
            <a:r>
              <a:rPr lang="en-US" sz="4000">
                <a:solidFill>
                  <a:srgbClr val="30281A"/>
                </a:solidFill>
                <a:latin typeface="Katibeh"/>
                <a:ea typeface="Katibeh"/>
                <a:cs typeface="Katibeh"/>
                <a:sym typeface="Katibeh"/>
              </a:rPr>
              <a:t>But Harmonia, sensing her demise...</a:t>
            </a:r>
          </a:p>
        </p:txBody>
      </p:sp>
      <p:sp>
        <p:nvSpPr>
          <p:cNvPr name="TextBox 9" id="9"/>
          <p:cNvSpPr txBox="true"/>
          <p:nvPr/>
        </p:nvSpPr>
        <p:spPr>
          <a:xfrm rot="0">
            <a:off x="6428869" y="2215319"/>
            <a:ext cx="5430262" cy="885512"/>
          </a:xfrm>
          <a:prstGeom prst="rect">
            <a:avLst/>
          </a:prstGeom>
        </p:spPr>
        <p:txBody>
          <a:bodyPr anchor="t" rtlCol="false" tIns="0" lIns="0" bIns="0" rIns="0">
            <a:spAutoFit/>
          </a:bodyPr>
          <a:lstStyle/>
          <a:p>
            <a:pPr algn="ctr">
              <a:lnSpc>
                <a:spcPts val="7202"/>
              </a:lnSpc>
            </a:pPr>
            <a:r>
              <a:rPr lang="en-US" sz="5144">
                <a:solidFill>
                  <a:srgbClr val="716B5C"/>
                </a:solidFill>
                <a:latin typeface="EFCO Brookshire"/>
                <a:ea typeface="EFCO Brookshire"/>
                <a:cs typeface="EFCO Brookshire"/>
                <a:sym typeface="EFCO Brookshire"/>
              </a:rPr>
              <a:t>The Prophecy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5408782" y="696523"/>
            <a:ext cx="6839738" cy="8561777"/>
          </a:xfrm>
          <a:custGeom>
            <a:avLst/>
            <a:gdLst/>
            <a:ahLst/>
            <a:cxnLst/>
            <a:rect r="r" b="b" t="t" l="l"/>
            <a:pathLst>
              <a:path h="8561777" w="6839738">
                <a:moveTo>
                  <a:pt x="0" y="0"/>
                </a:moveTo>
                <a:lnTo>
                  <a:pt x="6839738" y="0"/>
                </a:lnTo>
                <a:lnTo>
                  <a:pt x="6839738" y="8561777"/>
                </a:lnTo>
                <a:lnTo>
                  <a:pt x="0" y="8561777"/>
                </a:lnTo>
                <a:lnTo>
                  <a:pt x="0" y="0"/>
                </a:lnTo>
                <a:close/>
              </a:path>
            </a:pathLst>
          </a:custGeom>
          <a:blipFill>
            <a:blip r:embed="rId5"/>
            <a:stretch>
              <a:fillRect l="0" t="-4459" r="0" b="-5162"/>
            </a:stretch>
          </a:blipFill>
        </p:spPr>
      </p:sp>
      <p:sp>
        <p:nvSpPr>
          <p:cNvPr name="TextBox 8" id="8"/>
          <p:cNvSpPr txBox="true"/>
          <p:nvPr/>
        </p:nvSpPr>
        <p:spPr>
          <a:xfrm rot="0">
            <a:off x="4645886" y="9587477"/>
            <a:ext cx="8032984" cy="690245"/>
          </a:xfrm>
          <a:prstGeom prst="rect">
            <a:avLst/>
          </a:prstGeom>
        </p:spPr>
        <p:txBody>
          <a:bodyPr anchor="t" rtlCol="false" tIns="0" lIns="0" bIns="0" rIns="0">
            <a:spAutoFit/>
          </a:bodyPr>
          <a:lstStyle/>
          <a:p>
            <a:pPr algn="ctr">
              <a:lnSpc>
                <a:spcPts val="4840"/>
              </a:lnSpc>
            </a:pPr>
            <a:r>
              <a:rPr lang="en-US" sz="4000">
                <a:solidFill>
                  <a:srgbClr val="30281A"/>
                </a:solidFill>
                <a:latin typeface="Katibeh"/>
                <a:ea typeface="Katibeh"/>
                <a:cs typeface="Katibeh"/>
                <a:sym typeface="Katibeh"/>
              </a:rPr>
              <a:t>...gathered her Knights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1683003" y="3024878"/>
            <a:ext cx="3430475" cy="3430475"/>
          </a:xfrm>
          <a:custGeom>
            <a:avLst/>
            <a:gdLst/>
            <a:ahLst/>
            <a:cxnLst/>
            <a:rect r="r" b="b" t="t" l="l"/>
            <a:pathLst>
              <a:path h="3430475" w="3430475">
                <a:moveTo>
                  <a:pt x="0" y="0"/>
                </a:moveTo>
                <a:lnTo>
                  <a:pt x="3430475" y="0"/>
                </a:lnTo>
                <a:lnTo>
                  <a:pt x="3430475" y="3430475"/>
                </a:lnTo>
                <a:lnTo>
                  <a:pt x="0" y="3430475"/>
                </a:lnTo>
                <a:lnTo>
                  <a:pt x="0" y="0"/>
                </a:lnTo>
                <a:close/>
              </a:path>
            </a:pathLst>
          </a:custGeom>
          <a:blipFill>
            <a:blip r:embed="rId5"/>
            <a:stretch>
              <a:fillRect l="0" t="0" r="0" b="0"/>
            </a:stretch>
          </a:blipFill>
        </p:spPr>
      </p:sp>
      <p:sp>
        <p:nvSpPr>
          <p:cNvPr name="Freeform 8" id="8"/>
          <p:cNvSpPr/>
          <p:nvPr/>
        </p:nvSpPr>
        <p:spPr>
          <a:xfrm flipH="false" flipV="false" rot="0">
            <a:off x="7198339" y="1672549"/>
            <a:ext cx="2940093" cy="6356958"/>
          </a:xfrm>
          <a:custGeom>
            <a:avLst/>
            <a:gdLst/>
            <a:ahLst/>
            <a:cxnLst/>
            <a:rect r="r" b="b" t="t" l="l"/>
            <a:pathLst>
              <a:path h="6356958" w="2940093">
                <a:moveTo>
                  <a:pt x="0" y="0"/>
                </a:moveTo>
                <a:lnTo>
                  <a:pt x="2940093" y="0"/>
                </a:lnTo>
                <a:lnTo>
                  <a:pt x="2940093" y="6356958"/>
                </a:lnTo>
                <a:lnTo>
                  <a:pt x="0" y="6356958"/>
                </a:lnTo>
                <a:lnTo>
                  <a:pt x="0" y="0"/>
                </a:lnTo>
                <a:close/>
              </a:path>
            </a:pathLst>
          </a:custGeom>
          <a:blipFill>
            <a:blip r:embed="rId6"/>
            <a:stretch>
              <a:fillRect l="0" t="0" r="0" b="0"/>
            </a:stretch>
          </a:blipFill>
        </p:spPr>
      </p:sp>
      <p:sp>
        <p:nvSpPr>
          <p:cNvPr name="Freeform 9" id="9"/>
          <p:cNvSpPr/>
          <p:nvPr/>
        </p:nvSpPr>
        <p:spPr>
          <a:xfrm flipH="false" flipV="false" rot="0">
            <a:off x="11728201" y="3142944"/>
            <a:ext cx="5124251" cy="3416168"/>
          </a:xfrm>
          <a:custGeom>
            <a:avLst/>
            <a:gdLst/>
            <a:ahLst/>
            <a:cxnLst/>
            <a:rect r="r" b="b" t="t" l="l"/>
            <a:pathLst>
              <a:path h="3416168" w="5124251">
                <a:moveTo>
                  <a:pt x="0" y="0"/>
                </a:moveTo>
                <a:lnTo>
                  <a:pt x="5124251" y="0"/>
                </a:lnTo>
                <a:lnTo>
                  <a:pt x="5124251" y="3416168"/>
                </a:lnTo>
                <a:lnTo>
                  <a:pt x="0" y="3416168"/>
                </a:lnTo>
                <a:lnTo>
                  <a:pt x="0" y="0"/>
                </a:lnTo>
                <a:close/>
              </a:path>
            </a:pathLst>
          </a:custGeom>
          <a:blipFill>
            <a:blip r:embed="rId7"/>
            <a:stretch>
              <a:fillRect l="0" t="0" r="0" b="0"/>
            </a:stretch>
          </a:blipFill>
        </p:spPr>
      </p:sp>
      <p:sp>
        <p:nvSpPr>
          <p:cNvPr name="TextBox 10" id="10"/>
          <p:cNvSpPr txBox="true"/>
          <p:nvPr/>
        </p:nvSpPr>
        <p:spPr>
          <a:xfrm rot="0">
            <a:off x="3630082" y="8870315"/>
            <a:ext cx="11400794" cy="690245"/>
          </a:xfrm>
          <a:prstGeom prst="rect">
            <a:avLst/>
          </a:prstGeom>
        </p:spPr>
        <p:txBody>
          <a:bodyPr anchor="t" rtlCol="false" tIns="0" lIns="0" bIns="0" rIns="0">
            <a:spAutoFit/>
          </a:bodyPr>
          <a:lstStyle/>
          <a:p>
            <a:pPr algn="ctr">
              <a:lnSpc>
                <a:spcPts val="4840"/>
              </a:lnSpc>
            </a:pPr>
            <a:r>
              <a:rPr lang="en-US" sz="4000">
                <a:solidFill>
                  <a:srgbClr val="30281A"/>
                </a:solidFill>
                <a:latin typeface="Katibeh"/>
                <a:ea typeface="Katibeh"/>
                <a:cs typeface="Katibeh"/>
                <a:sym typeface="Katibeh"/>
              </a:rPr>
              <a:t>...divided her powers, sent the knights to scattered it across the realm,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3493371" y="2014464"/>
            <a:ext cx="11301259" cy="6258072"/>
          </a:xfrm>
          <a:custGeom>
            <a:avLst/>
            <a:gdLst/>
            <a:ahLst/>
            <a:cxnLst/>
            <a:rect r="r" b="b" t="t" l="l"/>
            <a:pathLst>
              <a:path h="6258072" w="11301259">
                <a:moveTo>
                  <a:pt x="0" y="0"/>
                </a:moveTo>
                <a:lnTo>
                  <a:pt x="11301258" y="0"/>
                </a:lnTo>
                <a:lnTo>
                  <a:pt x="11301258" y="6258072"/>
                </a:lnTo>
                <a:lnTo>
                  <a:pt x="0" y="6258072"/>
                </a:lnTo>
                <a:lnTo>
                  <a:pt x="0" y="0"/>
                </a:lnTo>
                <a:close/>
              </a:path>
            </a:pathLst>
          </a:custGeom>
          <a:blipFill>
            <a:blip r:embed="rId5"/>
            <a:stretch>
              <a:fillRect l="0" t="0" r="0" b="0"/>
            </a:stretch>
          </a:blipFill>
        </p:spPr>
      </p:sp>
      <p:sp>
        <p:nvSpPr>
          <p:cNvPr name="TextBox 8" id="8"/>
          <p:cNvSpPr txBox="true"/>
          <p:nvPr/>
        </p:nvSpPr>
        <p:spPr>
          <a:xfrm rot="0">
            <a:off x="4146046" y="8675617"/>
            <a:ext cx="9435761" cy="1299845"/>
          </a:xfrm>
          <a:prstGeom prst="rect">
            <a:avLst/>
          </a:prstGeom>
        </p:spPr>
        <p:txBody>
          <a:bodyPr anchor="t" rtlCol="false" tIns="0" lIns="0" bIns="0" rIns="0">
            <a:spAutoFit/>
          </a:bodyPr>
          <a:lstStyle/>
          <a:p>
            <a:pPr algn="ctr">
              <a:lnSpc>
                <a:spcPts val="4840"/>
              </a:lnSpc>
            </a:pPr>
            <a:r>
              <a:rPr lang="en-US" sz="4000">
                <a:solidFill>
                  <a:srgbClr val="30281A"/>
                </a:solidFill>
                <a:latin typeface="Katibeh"/>
                <a:ea typeface="Katibeh"/>
                <a:cs typeface="Katibeh"/>
                <a:sym typeface="Katibeh"/>
              </a:rPr>
              <a:t>knowing one day an heir would come to reclaim the land ... or so the story goes.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61833" y="-1231280"/>
            <a:ext cx="19211667" cy="12749561"/>
          </a:xfrm>
          <a:custGeom>
            <a:avLst/>
            <a:gdLst/>
            <a:ahLst/>
            <a:cxnLst/>
            <a:rect r="r" b="b" t="t" l="l"/>
            <a:pathLst>
              <a:path h="12749561" w="19211667">
                <a:moveTo>
                  <a:pt x="0" y="0"/>
                </a:moveTo>
                <a:lnTo>
                  <a:pt x="19211666" y="0"/>
                </a:lnTo>
                <a:lnTo>
                  <a:pt x="19211666" y="12749560"/>
                </a:lnTo>
                <a:lnTo>
                  <a:pt x="0" y="12749560"/>
                </a:lnTo>
                <a:lnTo>
                  <a:pt x="0" y="0"/>
                </a:lnTo>
                <a:close/>
              </a:path>
            </a:pathLst>
          </a:custGeom>
          <a:blipFill>
            <a:blip r:embed="rId2">
              <a:alphaModFix amt="9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030876"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0" r="0" b="-157427"/>
            </a:stretch>
          </a:blipFill>
        </p:spPr>
      </p:sp>
      <p:sp>
        <p:nvSpPr>
          <p:cNvPr name="Freeform 4" id="4"/>
          <p:cNvSpPr/>
          <p:nvPr/>
        </p:nvSpPr>
        <p:spPr>
          <a:xfrm flipH="false" flipV="false" rot="0">
            <a:off x="385752" y="311538"/>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0" r="-143856" b="-157427"/>
            </a:stretch>
          </a:blipFill>
        </p:spPr>
      </p:sp>
      <p:sp>
        <p:nvSpPr>
          <p:cNvPr name="Freeform 5" id="5"/>
          <p:cNvSpPr/>
          <p:nvPr/>
        </p:nvSpPr>
        <p:spPr>
          <a:xfrm flipH="false" flipV="false" rot="0">
            <a:off x="15030876"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143856" t="-157427" r="0" b="0"/>
            </a:stretch>
          </a:blipFill>
        </p:spPr>
      </p:sp>
      <p:sp>
        <p:nvSpPr>
          <p:cNvPr name="Freeform 6" id="6"/>
          <p:cNvSpPr/>
          <p:nvPr/>
        </p:nvSpPr>
        <p:spPr>
          <a:xfrm flipH="false" flipV="false" rot="0">
            <a:off x="385752" y="6778603"/>
            <a:ext cx="2871372" cy="3196859"/>
          </a:xfrm>
          <a:custGeom>
            <a:avLst/>
            <a:gdLst/>
            <a:ahLst/>
            <a:cxnLst/>
            <a:rect r="r" b="b" t="t" l="l"/>
            <a:pathLst>
              <a:path h="3196859" w="2871372">
                <a:moveTo>
                  <a:pt x="0" y="0"/>
                </a:moveTo>
                <a:lnTo>
                  <a:pt x="2871372" y="0"/>
                </a:lnTo>
                <a:lnTo>
                  <a:pt x="2871372" y="3196859"/>
                </a:lnTo>
                <a:lnTo>
                  <a:pt x="0" y="3196859"/>
                </a:lnTo>
                <a:lnTo>
                  <a:pt x="0" y="0"/>
                </a:lnTo>
                <a:close/>
              </a:path>
            </a:pathLst>
          </a:custGeom>
          <a:blipFill>
            <a:blip r:embed="rId4">
              <a:alphaModFix amt="81000"/>
            </a:blip>
            <a:stretch>
              <a:fillRect l="0" t="-157427" r="-143856" b="0"/>
            </a:stretch>
          </a:blipFill>
        </p:spPr>
      </p:sp>
      <p:sp>
        <p:nvSpPr>
          <p:cNvPr name="Freeform 7" id="7"/>
          <p:cNvSpPr/>
          <p:nvPr/>
        </p:nvSpPr>
        <p:spPr>
          <a:xfrm flipH="false" flipV="false" rot="0">
            <a:off x="2077336" y="2691840"/>
            <a:ext cx="14133328" cy="4903319"/>
          </a:xfrm>
          <a:custGeom>
            <a:avLst/>
            <a:gdLst/>
            <a:ahLst/>
            <a:cxnLst/>
            <a:rect r="r" b="b" t="t" l="l"/>
            <a:pathLst>
              <a:path h="4903319" w="14133328">
                <a:moveTo>
                  <a:pt x="0" y="0"/>
                </a:moveTo>
                <a:lnTo>
                  <a:pt x="14133328" y="0"/>
                </a:lnTo>
                <a:lnTo>
                  <a:pt x="14133328" y="4903320"/>
                </a:lnTo>
                <a:lnTo>
                  <a:pt x="0" y="4903320"/>
                </a:lnTo>
                <a:lnTo>
                  <a:pt x="0" y="0"/>
                </a:lnTo>
                <a:close/>
              </a:path>
            </a:pathLst>
          </a:custGeom>
          <a:blipFill>
            <a:blip r:embed="rId5"/>
            <a:stretch>
              <a:fillRect l="0" t="0" r="0" b="0"/>
            </a:stretch>
          </a:blipFill>
        </p:spPr>
      </p:sp>
      <p:sp>
        <p:nvSpPr>
          <p:cNvPr name="Freeform 8" id="8"/>
          <p:cNvSpPr/>
          <p:nvPr/>
        </p:nvSpPr>
        <p:spPr>
          <a:xfrm flipH="false" flipV="false" rot="0">
            <a:off x="3866138" y="3728933"/>
            <a:ext cx="1080217" cy="1097867"/>
          </a:xfrm>
          <a:custGeom>
            <a:avLst/>
            <a:gdLst/>
            <a:ahLst/>
            <a:cxnLst/>
            <a:rect r="r" b="b" t="t" l="l"/>
            <a:pathLst>
              <a:path h="1097867" w="1080217">
                <a:moveTo>
                  <a:pt x="0" y="0"/>
                </a:moveTo>
                <a:lnTo>
                  <a:pt x="1080217" y="0"/>
                </a:lnTo>
                <a:lnTo>
                  <a:pt x="1080217" y="1097867"/>
                </a:lnTo>
                <a:lnTo>
                  <a:pt x="0" y="109786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9" id="9"/>
          <p:cNvSpPr txBox="true"/>
          <p:nvPr/>
        </p:nvSpPr>
        <p:spPr>
          <a:xfrm rot="0">
            <a:off x="4106905" y="3877475"/>
            <a:ext cx="10555724" cy="1708151"/>
          </a:xfrm>
          <a:prstGeom prst="rect">
            <a:avLst/>
          </a:prstGeom>
        </p:spPr>
        <p:txBody>
          <a:bodyPr anchor="t" rtlCol="false" tIns="0" lIns="0" bIns="0" rIns="0">
            <a:spAutoFit/>
          </a:bodyPr>
          <a:lstStyle/>
          <a:p>
            <a:pPr algn="ctr">
              <a:lnSpc>
                <a:spcPts val="13999"/>
              </a:lnSpc>
            </a:pPr>
            <a:r>
              <a:rPr lang="en-US" sz="9999">
                <a:solidFill>
                  <a:srgbClr val="716B5C"/>
                </a:solidFill>
                <a:latin typeface="EFCO Brookshire"/>
                <a:ea typeface="EFCO Brookshire"/>
                <a:cs typeface="EFCO Brookshire"/>
                <a:sym typeface="EFCO Brookshire"/>
              </a:rPr>
              <a:t>89 years later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DAGuHs8c3jA</dc:identifier>
  <dcterms:modified xsi:type="dcterms:W3CDTF">2011-08-01T06:04:30Z</dcterms:modified>
  <cp:revision>1</cp:revision>
  <dc:title>Copy of The Last Great  Vampire Dynasty</dc:title>
</cp:coreProperties>
</file>

<file path=docProps/thumbnail.jpeg>
</file>